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57" r:id="rId3"/>
    <p:sldId id="260" r:id="rId4"/>
    <p:sldId id="259" r:id="rId5"/>
    <p:sldId id="269" r:id="rId6"/>
    <p:sldId id="270" r:id="rId7"/>
    <p:sldId id="271" r:id="rId8"/>
    <p:sldId id="261" r:id="rId9"/>
    <p:sldId id="262" r:id="rId10"/>
    <p:sldId id="263" r:id="rId11"/>
    <p:sldId id="264" r:id="rId12"/>
    <p:sldId id="265" r:id="rId13"/>
    <p:sldId id="266" r:id="rId14"/>
    <p:sldId id="267" r:id="rId15"/>
    <p:sldId id="268" r:id="rId16"/>
    <p:sldId id="272" r:id="rId17"/>
    <p:sldId id="274" r:id="rId18"/>
    <p:sldId id="27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94095C01-3627-446F-BA04-9EA78B926F8D}" type="datetimeFigureOut">
              <a:rPr lang="en-US" smtClean="0"/>
              <a:t>4/14/2020</a:t>
            </a:fld>
            <a:endParaRPr lang="en-IN"/>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IN"/>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A53D1027-0184-4AA6-B0B2-515B91D62DDA}" type="slidenum">
              <a:rPr lang="en-IN" smtClean="0"/>
              <a:t>‹#›</a:t>
            </a:fld>
            <a:endParaRPr lang="en-I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095C01-3627-446F-BA04-9EA78B926F8D}" type="datetimeFigureOut">
              <a:rPr lang="en-US" smtClean="0"/>
              <a:t>4/14/2020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3D1027-0184-4AA6-B0B2-515B91D62DDA}" type="slidenum">
              <a:rPr lang="en-IN" smtClean="0"/>
              <a:t>‹#›</a:t>
            </a:fld>
            <a:endParaRPr lang="en-I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095C01-3627-446F-BA04-9EA78B926F8D}" type="datetimeFigureOut">
              <a:rPr lang="en-US" smtClean="0"/>
              <a:t>4/14/2020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3D1027-0184-4AA6-B0B2-515B91D62DDA}" type="slidenum">
              <a:rPr lang="en-IN" smtClean="0"/>
              <a:t>‹#›</a:t>
            </a:fld>
            <a:endParaRPr lang="en-I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94095C01-3627-446F-BA04-9EA78B926F8D}" type="datetimeFigureOut">
              <a:rPr lang="en-US" smtClean="0"/>
              <a:t>4/14/2020</a:t>
            </a:fld>
            <a:endParaRPr lang="en-IN"/>
          </a:p>
        </p:txBody>
      </p:sp>
      <p:sp>
        <p:nvSpPr>
          <p:cNvPr id="5" name="Footer Placeholder 4"/>
          <p:cNvSpPr>
            <a:spLocks noGrp="1"/>
          </p:cNvSpPr>
          <p:nvPr>
            <p:ph type="ftr" sz="quarter" idx="11"/>
          </p:nvPr>
        </p:nvSpPr>
        <p:spPr>
          <a:xfrm>
            <a:off x="457200" y="6480969"/>
            <a:ext cx="4260056" cy="300831"/>
          </a:xfrm>
        </p:spPr>
        <p:txBody>
          <a:bodyPr/>
          <a:lstStyle/>
          <a:p>
            <a:endParaRPr lang="en-IN"/>
          </a:p>
        </p:txBody>
      </p:sp>
      <p:sp>
        <p:nvSpPr>
          <p:cNvPr id="6" name="Slide Number Placeholder 5"/>
          <p:cNvSpPr>
            <a:spLocks noGrp="1"/>
          </p:cNvSpPr>
          <p:nvPr>
            <p:ph type="sldNum" sz="quarter" idx="12"/>
          </p:nvPr>
        </p:nvSpPr>
        <p:spPr/>
        <p:txBody>
          <a:bodyPr/>
          <a:lstStyle/>
          <a:p>
            <a:fld id="{A53D1027-0184-4AA6-B0B2-515B91D62DDA}" type="slidenum">
              <a:rPr lang="en-IN" smtClean="0"/>
              <a:t>‹#›</a:t>
            </a:fld>
            <a:endParaRPr lang="en-I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Date Placeholder 3"/>
          <p:cNvSpPr>
            <a:spLocks noGrp="1"/>
          </p:cNvSpPr>
          <p:nvPr>
            <p:ph type="dt" sz="half" idx="10"/>
          </p:nvPr>
        </p:nvSpPr>
        <p:spPr>
          <a:xfrm>
            <a:off x="6955632" y="6477000"/>
            <a:ext cx="2133600" cy="304800"/>
          </a:xfrm>
        </p:spPr>
        <p:txBody>
          <a:bodyPr/>
          <a:lstStyle/>
          <a:p>
            <a:fld id="{94095C01-3627-446F-BA04-9EA78B926F8D}" type="datetimeFigureOut">
              <a:rPr lang="en-US" smtClean="0"/>
              <a:t>4/14/2020</a:t>
            </a:fld>
            <a:endParaRPr lang="en-IN"/>
          </a:p>
        </p:txBody>
      </p:sp>
      <p:sp>
        <p:nvSpPr>
          <p:cNvPr id="5" name="Footer Placeholder 4"/>
          <p:cNvSpPr>
            <a:spLocks noGrp="1"/>
          </p:cNvSpPr>
          <p:nvPr>
            <p:ph type="ftr" sz="quarter" idx="11"/>
          </p:nvPr>
        </p:nvSpPr>
        <p:spPr>
          <a:xfrm>
            <a:off x="2619376" y="6480969"/>
            <a:ext cx="4260056" cy="300831"/>
          </a:xfrm>
        </p:spPr>
        <p:txBody>
          <a:bodyPr/>
          <a:lstStyle/>
          <a:p>
            <a:endParaRPr lang="en-IN"/>
          </a:p>
        </p:txBody>
      </p:sp>
      <p:sp>
        <p:nvSpPr>
          <p:cNvPr id="6" name="Slide Number Placeholder 5"/>
          <p:cNvSpPr>
            <a:spLocks noGrp="1"/>
          </p:cNvSpPr>
          <p:nvPr>
            <p:ph type="sldNum" sz="quarter" idx="12"/>
          </p:nvPr>
        </p:nvSpPr>
        <p:spPr>
          <a:xfrm>
            <a:off x="8451056" y="809624"/>
            <a:ext cx="502920" cy="300831"/>
          </a:xfrm>
        </p:spPr>
        <p:txBody>
          <a:bodyPr/>
          <a:lstStyle/>
          <a:p>
            <a:fld id="{A53D1027-0184-4AA6-B0B2-515B91D62DDA}" type="slidenum">
              <a:rPr lang="en-IN" smtClean="0"/>
              <a:t>‹#›</a:t>
            </a:fld>
            <a:endParaRPr lang="en-IN"/>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94095C01-3627-446F-BA04-9EA78B926F8D}" type="datetimeFigureOut">
              <a:rPr lang="en-US" smtClean="0"/>
              <a:t>4/14/2020</a:t>
            </a:fld>
            <a:endParaRPr lang="en-IN"/>
          </a:p>
        </p:txBody>
      </p:sp>
      <p:sp>
        <p:nvSpPr>
          <p:cNvPr id="6" name="Footer Placeholder 5"/>
          <p:cNvSpPr>
            <a:spLocks noGrp="1"/>
          </p:cNvSpPr>
          <p:nvPr>
            <p:ph type="ftr" sz="quarter" idx="11"/>
          </p:nvPr>
        </p:nvSpPr>
        <p:spPr>
          <a:xfrm>
            <a:off x="457200" y="6480969"/>
            <a:ext cx="4260056" cy="301752"/>
          </a:xfrm>
        </p:spPr>
        <p:txBody>
          <a:bodyPr/>
          <a:lstStyle/>
          <a:p>
            <a:endParaRPr lang="en-IN"/>
          </a:p>
        </p:txBody>
      </p:sp>
      <p:sp>
        <p:nvSpPr>
          <p:cNvPr id="7" name="Slide Number Placeholder 6"/>
          <p:cNvSpPr>
            <a:spLocks noGrp="1"/>
          </p:cNvSpPr>
          <p:nvPr>
            <p:ph type="sldNum" sz="quarter" idx="12"/>
          </p:nvPr>
        </p:nvSpPr>
        <p:spPr>
          <a:xfrm>
            <a:off x="7589520" y="6480969"/>
            <a:ext cx="502920" cy="301752"/>
          </a:xfrm>
        </p:spPr>
        <p:txBody>
          <a:bodyPr/>
          <a:lstStyle/>
          <a:p>
            <a:fld id="{A53D1027-0184-4AA6-B0B2-515B91D62DDA}" type="slidenum">
              <a:rPr lang="en-IN" smtClean="0"/>
              <a:t>‹#›</a:t>
            </a:fld>
            <a:endParaRPr lang="en-I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94095C01-3627-446F-BA04-9EA78B926F8D}" type="datetimeFigureOut">
              <a:rPr lang="en-US" smtClean="0"/>
              <a:t>4/14/2020</a:t>
            </a:fld>
            <a:endParaRPr lang="en-IN"/>
          </a:p>
        </p:txBody>
      </p:sp>
      <p:sp>
        <p:nvSpPr>
          <p:cNvPr id="8" name="Footer Placeholder 7"/>
          <p:cNvSpPr>
            <a:spLocks noGrp="1"/>
          </p:cNvSpPr>
          <p:nvPr>
            <p:ph type="ftr" sz="quarter" idx="11"/>
          </p:nvPr>
        </p:nvSpPr>
        <p:spPr>
          <a:xfrm>
            <a:off x="457200" y="6480969"/>
            <a:ext cx="4261104" cy="301752"/>
          </a:xfrm>
        </p:spPr>
        <p:txBody>
          <a:bodyPr/>
          <a:lstStyle/>
          <a:p>
            <a:endParaRPr lang="en-IN"/>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A53D1027-0184-4AA6-B0B2-515B91D62DD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4095C01-3627-446F-BA04-9EA78B926F8D}" type="datetimeFigureOut">
              <a:rPr lang="en-US" smtClean="0"/>
              <a:t>4/14/2020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3D1027-0184-4AA6-B0B2-515B91D62DDA}" type="slidenum">
              <a:rPr lang="en-IN" smtClean="0"/>
              <a:t>‹#›</a:t>
            </a:fld>
            <a:endParaRPr lang="en-I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94095C01-3627-446F-BA04-9EA78B926F8D}" type="datetimeFigureOut">
              <a:rPr lang="en-US" smtClean="0"/>
              <a:t>4/14/2020</a:t>
            </a:fld>
            <a:endParaRPr lang="en-IN"/>
          </a:p>
        </p:txBody>
      </p:sp>
      <p:sp>
        <p:nvSpPr>
          <p:cNvPr id="3" name="Footer Placeholder 2"/>
          <p:cNvSpPr>
            <a:spLocks noGrp="1"/>
          </p:cNvSpPr>
          <p:nvPr>
            <p:ph type="ftr" sz="quarter" idx="11"/>
          </p:nvPr>
        </p:nvSpPr>
        <p:spPr>
          <a:xfrm>
            <a:off x="457200" y="6481890"/>
            <a:ext cx="4260056" cy="300831"/>
          </a:xfrm>
        </p:spPr>
        <p:txBody>
          <a:bodyPr/>
          <a:lstStyle/>
          <a:p>
            <a:endParaRPr lang="en-IN"/>
          </a:p>
        </p:txBody>
      </p:sp>
      <p:sp>
        <p:nvSpPr>
          <p:cNvPr id="4" name="Slide Number Placeholder 3"/>
          <p:cNvSpPr>
            <a:spLocks noGrp="1"/>
          </p:cNvSpPr>
          <p:nvPr>
            <p:ph type="sldNum" sz="quarter" idx="12"/>
          </p:nvPr>
        </p:nvSpPr>
        <p:spPr>
          <a:xfrm>
            <a:off x="7589520" y="6480969"/>
            <a:ext cx="502920" cy="301752"/>
          </a:xfrm>
        </p:spPr>
        <p:txBody>
          <a:bodyPr/>
          <a:lstStyle/>
          <a:p>
            <a:fld id="{A53D1027-0184-4AA6-B0B2-515B91D62DDA}" type="slidenum">
              <a:rPr lang="en-IN" smtClean="0"/>
              <a:t>‹#›</a:t>
            </a:fld>
            <a:endParaRPr lang="en-I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94095C01-3627-446F-BA04-9EA78B926F8D}" type="datetimeFigureOut">
              <a:rPr lang="en-US" smtClean="0"/>
              <a:t>4/14/2020</a:t>
            </a:fld>
            <a:endParaRPr lang="en-IN"/>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A53D1027-0184-4AA6-B0B2-515B91D62DD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94095C01-3627-446F-BA04-9EA78B926F8D}" type="datetimeFigureOut">
              <a:rPr lang="en-US" smtClean="0"/>
              <a:t>4/14/2020</a:t>
            </a:fld>
            <a:endParaRPr lang="en-IN"/>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IN"/>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A53D1027-0184-4AA6-B0B2-515B91D62DDA}" type="slidenum">
              <a:rPr lang="en-IN" smtClean="0"/>
              <a:t>‹#›</a:t>
            </a:fld>
            <a:endParaRPr lang="en-IN"/>
          </a:p>
        </p:txBody>
      </p:sp>
    </p:spTree>
  </p:cSld>
  <p:clrMapOvr>
    <a:overrideClrMapping bg1="dk1" tx1="lt1" bg2="dk2" tx2="lt2" accent1="accent1" accent2="accent2" accent3="accent3" accent4="accent4" accent5="accent5" accent6="accent6" hlink="hlink" folHlink="folHlink"/>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94095C01-3627-446F-BA04-9EA78B926F8D}" type="datetimeFigureOut">
              <a:rPr lang="en-US" smtClean="0"/>
              <a:t>4/14/2020</a:t>
            </a:fld>
            <a:endParaRPr lang="en-IN"/>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IN"/>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A53D1027-0184-4AA6-B0B2-515B91D62DDA}" type="slidenum">
              <a:rPr lang="en-IN" smtClean="0"/>
              <a:t>‹#›</a:t>
            </a:fld>
            <a:endParaRPr lang="en-IN"/>
          </a:p>
        </p:txBody>
      </p:sp>
    </p:spTree>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ransition/>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wikipedia.org/wiki/Shared-memory"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Floating-point" TargetMode="External"/><Relationship Id="rId2" Type="http://schemas.openxmlformats.org/officeDocument/2006/relationships/hyperlink" Target="https://en.wikipedia.org/wiki/Memory_cach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Asymptotic_analysis" TargetMode="External"/><Relationship Id="rId2" Type="http://schemas.openxmlformats.org/officeDocument/2006/relationships/hyperlink" Target="https://en.wikipedia.org/wiki/Analysis_of_algorithms" TargetMode="External"/><Relationship Id="rId1" Type="http://schemas.openxmlformats.org/officeDocument/2006/relationships/slideLayout" Target="../slideLayouts/slideLayout2.xml"/><Relationship Id="rId6" Type="http://schemas.openxmlformats.org/officeDocument/2006/relationships/hyperlink" Target="https://en.wikipedia.org/wiki/Divide_and_conquer_algorithm" TargetMode="External"/><Relationship Id="rId5" Type="http://schemas.openxmlformats.org/officeDocument/2006/relationships/hyperlink" Target="https://en.wikipedia.org/wiki/Recurrence_relation" TargetMode="External"/><Relationship Id="rId4" Type="http://schemas.openxmlformats.org/officeDocument/2006/relationships/hyperlink" Target="https://en.wikipedia.org/wiki/Big_O_not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ALGORITHMS</a:t>
            </a:r>
            <a:endParaRPr lang="en-IN" dirty="0"/>
          </a:p>
        </p:txBody>
      </p:sp>
      <p:sp>
        <p:nvSpPr>
          <p:cNvPr id="3" name="Subtitle 2"/>
          <p:cNvSpPr>
            <a:spLocks noGrp="1"/>
          </p:cNvSpPr>
          <p:nvPr>
            <p:ph type="subTitle" idx="1"/>
          </p:nvPr>
        </p:nvSpPr>
        <p:spPr>
          <a:xfrm>
            <a:off x="571472" y="4214818"/>
            <a:ext cx="8062912" cy="1928826"/>
          </a:xfrm>
        </p:spPr>
        <p:txBody>
          <a:bodyPr/>
          <a:lstStyle/>
          <a:p>
            <a:r>
              <a:rPr lang="en-IN" dirty="0" smtClean="0"/>
              <a:t>SUBMITTED BY-ASHISH AGGARWAL</a:t>
            </a:r>
          </a:p>
          <a:p>
            <a:r>
              <a:rPr lang="en-IN" dirty="0" smtClean="0"/>
              <a:t>CSE 2</a:t>
            </a:r>
            <a:r>
              <a:rPr lang="en-IN" baseline="30000" dirty="0" smtClean="0"/>
              <a:t>ND</a:t>
            </a:r>
            <a:r>
              <a:rPr lang="en-IN" dirty="0" smtClean="0"/>
              <a:t> YEAR</a:t>
            </a:r>
          </a:p>
          <a:p>
            <a:r>
              <a:rPr lang="en-IN" dirty="0" smtClean="0"/>
              <a:t>181210012</a:t>
            </a:r>
            <a:endParaRPr lang="en-IN"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3" descr="Screenshot (22).png"/>
          <p:cNvPicPr>
            <a:picLocks noGrp="1" noChangeAspect="1"/>
          </p:cNvPicPr>
          <p:nvPr>
            <p:ph idx="1"/>
          </p:nvPr>
        </p:nvPicPr>
        <p:blipFill>
          <a:blip r:embed="rId2"/>
          <a:stretch>
            <a:fillRect/>
          </a:stretch>
        </p:blipFill>
        <p:spPr>
          <a:xfrm>
            <a:off x="0" y="0"/>
            <a:ext cx="8929718" cy="6715148"/>
          </a:xfr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3).png"/>
          <p:cNvPicPr>
            <a:picLocks noGrp="1" noChangeAspect="1"/>
          </p:cNvPicPr>
          <p:nvPr>
            <p:ph idx="1"/>
          </p:nvPr>
        </p:nvPicPr>
        <p:blipFill>
          <a:blip r:embed="rId2"/>
          <a:stretch>
            <a:fillRect/>
          </a:stretch>
        </p:blipFill>
        <p:spPr>
          <a:xfrm>
            <a:off x="285720" y="285728"/>
            <a:ext cx="8715404" cy="6429420"/>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4).png"/>
          <p:cNvPicPr>
            <a:picLocks noGrp="1" noChangeAspect="1"/>
          </p:cNvPicPr>
          <p:nvPr>
            <p:ph idx="1"/>
          </p:nvPr>
        </p:nvPicPr>
        <p:blipFill>
          <a:blip r:embed="rId2"/>
          <a:stretch>
            <a:fillRect/>
          </a:stretch>
        </p:blipFill>
        <p:spPr>
          <a:xfrm>
            <a:off x="285720" y="214290"/>
            <a:ext cx="8643998" cy="6357982"/>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5).png"/>
          <p:cNvPicPr>
            <a:picLocks noGrp="1" noChangeAspect="1"/>
          </p:cNvPicPr>
          <p:nvPr>
            <p:ph idx="1"/>
          </p:nvPr>
        </p:nvPicPr>
        <p:blipFill>
          <a:blip r:embed="rId2"/>
          <a:stretch>
            <a:fillRect/>
          </a:stretch>
        </p:blipFill>
        <p:spPr>
          <a:xfrm>
            <a:off x="285720" y="214290"/>
            <a:ext cx="8643998" cy="6357982"/>
          </a:xfrm>
          <a:prstGeom prst="rect">
            <a:avLst/>
          </a:prstGeom>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BACKTRACKING</a:t>
            </a:r>
            <a:endParaRPr lang="en-IN" dirty="0"/>
          </a:p>
        </p:txBody>
      </p:sp>
      <p:sp>
        <p:nvSpPr>
          <p:cNvPr id="3" name="Content Placeholder 2"/>
          <p:cNvSpPr>
            <a:spLocks noGrp="1"/>
          </p:cNvSpPr>
          <p:nvPr>
            <p:ph idx="1"/>
          </p:nvPr>
        </p:nvSpPr>
        <p:spPr/>
        <p:txBody>
          <a:bodyPr>
            <a:normAutofit/>
          </a:bodyPr>
          <a:lstStyle/>
          <a:p>
            <a:r>
              <a:rPr lang="en-IN" b="1" dirty="0" smtClean="0"/>
              <a:t>Backtracking</a:t>
            </a:r>
            <a:r>
              <a:rPr lang="en-IN" dirty="0" smtClean="0"/>
              <a:t> is a technique based on algorithm to solve problem. It uses recursive calling to find the solution by building a solution step by step increasing values with time. It removes the solutions that doesn't give rise to the solution of the problem based on the constraints given to solve the problem.</a:t>
            </a:r>
          </a:p>
          <a:p>
            <a:endParaRPr lang="en-IN" dirty="0"/>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BACKTRACKING</a:t>
            </a:r>
            <a:endParaRPr lang="en-IN" dirty="0"/>
          </a:p>
        </p:txBody>
      </p:sp>
      <p:sp>
        <p:nvSpPr>
          <p:cNvPr id="3" name="Content Placeholder 2"/>
          <p:cNvSpPr>
            <a:spLocks noGrp="1"/>
          </p:cNvSpPr>
          <p:nvPr>
            <p:ph idx="1"/>
          </p:nvPr>
        </p:nvSpPr>
        <p:spPr/>
        <p:txBody>
          <a:bodyPr>
            <a:normAutofit fontScale="85000" lnSpcReduction="20000"/>
          </a:bodyPr>
          <a:lstStyle/>
          <a:p>
            <a:pPr>
              <a:buNone/>
            </a:pPr>
            <a:r>
              <a:rPr lang="en-IN" dirty="0" smtClean="0"/>
              <a:t>Backtracking algorithm is applied to some specific types of problems,</a:t>
            </a:r>
          </a:p>
          <a:p>
            <a:r>
              <a:rPr lang="en-IN" dirty="0" smtClean="0"/>
              <a:t>Decision problem used to find a feasible solution of the problem.</a:t>
            </a:r>
          </a:p>
          <a:p>
            <a:r>
              <a:rPr lang="en-IN" dirty="0" smtClean="0"/>
              <a:t>Optimisation problem used to find the best solution that can be applied.</a:t>
            </a:r>
          </a:p>
          <a:p>
            <a:r>
              <a:rPr lang="en-IN" dirty="0" smtClean="0"/>
              <a:t>Enumeration problem used to find the set of all feasible solutions of the problem.</a:t>
            </a:r>
          </a:p>
          <a:p>
            <a:pPr>
              <a:buNone/>
            </a:pPr>
            <a:r>
              <a:rPr lang="en-IN" dirty="0" smtClean="0"/>
              <a:t>	In </a:t>
            </a:r>
            <a:r>
              <a:rPr lang="en-IN" dirty="0" smtClean="0"/>
              <a:t>backtracking problem, the algorithm tries </a:t>
            </a:r>
            <a:r>
              <a:rPr lang="en-IN" dirty="0" smtClean="0"/>
              <a:t>to find </a:t>
            </a:r>
            <a:r>
              <a:rPr lang="en-IN" dirty="0" smtClean="0"/>
              <a:t>a sequence path to the solution which has some small checkpoints from where the problem can backtrack if no feasible solution is found for the problem</a:t>
            </a:r>
          </a:p>
          <a:p>
            <a:endParaRPr lang="en-IN"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Maze Puzzle Problem</a:t>
            </a:r>
            <a:br>
              <a:rPr lang="en-IN" dirty="0" smtClean="0"/>
            </a:br>
            <a:endParaRPr lang="en-IN" dirty="0"/>
          </a:p>
        </p:txBody>
      </p:sp>
      <p:sp>
        <p:nvSpPr>
          <p:cNvPr id="3" name="Content Placeholder 2"/>
          <p:cNvSpPr>
            <a:spLocks noGrp="1"/>
          </p:cNvSpPr>
          <p:nvPr>
            <p:ph idx="1"/>
          </p:nvPr>
        </p:nvSpPr>
        <p:spPr/>
        <p:txBody>
          <a:bodyPr>
            <a:normAutofit fontScale="77500" lnSpcReduction="20000"/>
          </a:bodyPr>
          <a:lstStyle/>
          <a:p>
            <a:pPr algn="just">
              <a:buNone/>
            </a:pPr>
            <a:r>
              <a:rPr lang="en-IN" sz="3200" dirty="0" smtClean="0"/>
              <a:t>	In </a:t>
            </a:r>
            <a:r>
              <a:rPr lang="en-IN" sz="3200" dirty="0" smtClean="0"/>
              <a:t>the problem, the input given are the size of the square maze and the inputs to build the maze which consist of only 1’s and 0’s where 1 is a part which can be accessed in the maze while 0 is an inaccessible part. The code should be able to find a part(which is constructed with 1’s) from the top left corner of the square maze to the bottom right corner of the maze.</a:t>
            </a:r>
          </a:p>
          <a:p>
            <a:pPr algn="just">
              <a:buNone/>
            </a:pPr>
            <a:r>
              <a:rPr lang="en-IN" sz="3200" dirty="0" smtClean="0"/>
              <a:t>	Note</a:t>
            </a:r>
            <a:r>
              <a:rPr lang="en-IN" sz="3200" dirty="0" smtClean="0"/>
              <a:t>: The person starting from top left corner can only move forward(right-side) and down the maze to reach the bottom right side of the maze. The top left and bottom right corner should always be 1 as they are the start and the end points of the maze.</a:t>
            </a:r>
          </a:p>
          <a:p>
            <a:endParaRPr lang="en-IN" dirty="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Backtracking Analysis of the Problem</a:t>
            </a:r>
            <a:br>
              <a:rPr lang="en-IN" dirty="0" smtClean="0"/>
            </a:br>
            <a:endParaRPr lang="en-IN" dirty="0"/>
          </a:p>
        </p:txBody>
      </p:sp>
      <p:sp>
        <p:nvSpPr>
          <p:cNvPr id="3" name="Content Placeholder 2"/>
          <p:cNvSpPr>
            <a:spLocks noGrp="1"/>
          </p:cNvSpPr>
          <p:nvPr>
            <p:ph idx="1"/>
          </p:nvPr>
        </p:nvSpPr>
        <p:spPr/>
        <p:txBody>
          <a:bodyPr>
            <a:normAutofit fontScale="92500" lnSpcReduction="10000"/>
          </a:bodyPr>
          <a:lstStyle/>
          <a:p>
            <a:pPr algn="just"/>
            <a:r>
              <a:rPr lang="en-IN" sz="3200" dirty="0" smtClean="0"/>
              <a:t>The backtracking method is implemented in this problem to get an efficient code with less time complexity. </a:t>
            </a:r>
          </a:p>
          <a:p>
            <a:pPr algn="just"/>
            <a:r>
              <a:rPr lang="en-IN" sz="3200" dirty="0" smtClean="0"/>
              <a:t>In the problem, after taking all the inputs of the maze map, a new matrix is made of the same size of the maze and all the values are initialized to 0.</a:t>
            </a:r>
          </a:p>
          <a:p>
            <a:pPr algn="just"/>
            <a:r>
              <a:rPr lang="en-IN" sz="3200" dirty="0" smtClean="0"/>
              <a:t>Then a recursive loop is implemented to check the x and y axis of the matrix after parsing through a series of 1</a:t>
            </a:r>
          </a:p>
          <a:p>
            <a:endParaRPr lang="en-IN" dirty="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a:t>
            </a:r>
            <a:endParaRPr lang="en-IN" dirty="0"/>
          </a:p>
        </p:txBody>
      </p:sp>
      <p:sp>
        <p:nvSpPr>
          <p:cNvPr id="3" name="Content Placeholder 2"/>
          <p:cNvSpPr>
            <a:spLocks noGrp="1"/>
          </p:cNvSpPr>
          <p:nvPr>
            <p:ph idx="1"/>
          </p:nvPr>
        </p:nvSpPr>
        <p:spPr/>
        <p:txBody>
          <a:bodyPr/>
          <a:lstStyle/>
          <a:p>
            <a:pPr algn="just">
              <a:buNone/>
            </a:pPr>
            <a:r>
              <a:rPr lang="en-IN" sz="2800" dirty="0" smtClean="0"/>
              <a:t>	The </a:t>
            </a:r>
            <a:r>
              <a:rPr lang="en-IN" sz="2800" dirty="0" smtClean="0"/>
              <a:t>output of the program is square maze with only the final path which reach the end point is visible(which consists of 1’s). All the other remaining 1’s which gives a dead-end are converted to 0</a:t>
            </a:r>
          </a:p>
          <a:p>
            <a:pPr algn="just">
              <a:buNone/>
            </a:pPr>
            <a:r>
              <a:rPr lang="en-IN" sz="2800" dirty="0" smtClean="0"/>
              <a:t>	If </a:t>
            </a:r>
            <a:r>
              <a:rPr lang="en-IN" sz="2800" dirty="0" smtClean="0"/>
              <a:t>no particular path is there, the output will display that there is no solution to the maze puzzle.</a:t>
            </a:r>
          </a:p>
          <a:p>
            <a:endParaRPr lang="en-IN"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42918"/>
            <a:ext cx="8229600" cy="5811890"/>
          </a:xfrm>
        </p:spPr>
        <p:txBody>
          <a:bodyPr>
            <a:normAutofit fontScale="85000" lnSpcReduction="20000"/>
          </a:bodyPr>
          <a:lstStyle/>
          <a:p>
            <a:r>
              <a:rPr lang="en-IN" sz="3200" dirty="0" smtClean="0"/>
              <a:t>The solution matrix will check the input maze matrix for 1’s in the right side or the bottom of the matrix, if a 1 is found, it changes the value of that same index in the solution matrix form 0 to 1.</a:t>
            </a:r>
          </a:p>
          <a:p>
            <a:r>
              <a:rPr lang="en-IN" sz="3200" dirty="0" smtClean="0"/>
              <a:t>Then the solution matrix continues from that index and check bottom or right again to see if another 1 exist which means that path can be continued.</a:t>
            </a:r>
          </a:p>
          <a:p>
            <a:r>
              <a:rPr lang="en-IN" sz="3200" dirty="0" smtClean="0"/>
              <a:t>If the matrix meets a dead end i.e. no path in the right side or bottom side, the pointer backtracks back and set the index value to zero and then find another path from the previous indexes it traversed.</a:t>
            </a:r>
          </a:p>
          <a:p>
            <a:r>
              <a:rPr lang="en-IN" sz="3200" dirty="0" smtClean="0"/>
              <a:t>Using this backtracking method, the program finds a path the fastest way possible.</a:t>
            </a:r>
          </a:p>
          <a:p>
            <a:endParaRPr lang="en-IN" dirty="0"/>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a:t>
            </a:r>
            <a:endParaRPr lang="en-IN" dirty="0"/>
          </a:p>
        </p:txBody>
      </p:sp>
      <p:sp>
        <p:nvSpPr>
          <p:cNvPr id="3" name="Content Placeholder 2"/>
          <p:cNvSpPr>
            <a:spLocks noGrp="1"/>
          </p:cNvSpPr>
          <p:nvPr>
            <p:ph idx="1"/>
          </p:nvPr>
        </p:nvSpPr>
        <p:spPr/>
        <p:txBody>
          <a:bodyPr/>
          <a:lstStyle/>
          <a:p>
            <a:r>
              <a:rPr lang="en-IN" dirty="0" smtClean="0"/>
              <a:t>1. Divide and conquer</a:t>
            </a:r>
          </a:p>
          <a:p>
            <a:r>
              <a:rPr lang="en-IN" dirty="0" smtClean="0"/>
              <a:t>2. Backtracking</a:t>
            </a:r>
          </a:p>
          <a:p>
            <a:r>
              <a:rPr lang="en-IN" dirty="0" smtClean="0"/>
              <a:t>3. Greedy method</a:t>
            </a:r>
          </a:p>
          <a:p>
            <a:r>
              <a:rPr lang="en-IN" dirty="0" smtClean="0"/>
              <a:t>4. Dynamic programming</a:t>
            </a:r>
          </a:p>
          <a:p>
            <a:r>
              <a:rPr lang="en-IN" dirty="0" smtClean="0"/>
              <a:t>5. Branch and </a:t>
            </a:r>
            <a:r>
              <a:rPr lang="en-IN" dirty="0" smtClean="0"/>
              <a:t>bound</a:t>
            </a:r>
          </a:p>
          <a:p>
            <a:r>
              <a:rPr lang="en-IN" smtClean="0"/>
              <a:t>6.Bibliography</a:t>
            </a:r>
            <a:endParaRPr lang="en-IN" dirty="0" smtClean="0"/>
          </a:p>
          <a:p>
            <a:endParaRPr lang="en-IN"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6).png"/>
          <p:cNvPicPr>
            <a:picLocks noGrp="1" noChangeAspect="1"/>
          </p:cNvPicPr>
          <p:nvPr>
            <p:ph idx="1"/>
          </p:nvPr>
        </p:nvPicPr>
        <p:blipFill>
          <a:blip r:embed="rId2"/>
          <a:stretch>
            <a:fillRect/>
          </a:stretch>
        </p:blipFill>
        <p:spPr>
          <a:xfrm>
            <a:off x="285720" y="357166"/>
            <a:ext cx="8643998" cy="6169047"/>
          </a:xfr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7).png"/>
          <p:cNvPicPr>
            <a:picLocks noGrp="1" noChangeAspect="1"/>
          </p:cNvPicPr>
          <p:nvPr>
            <p:ph idx="1"/>
          </p:nvPr>
        </p:nvPicPr>
        <p:blipFill>
          <a:blip r:embed="rId2"/>
          <a:stretch>
            <a:fillRect/>
          </a:stretch>
        </p:blipFill>
        <p:spPr>
          <a:xfrm>
            <a:off x="214282" y="214290"/>
            <a:ext cx="8786874" cy="6286544"/>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8).png"/>
          <p:cNvPicPr>
            <a:picLocks noGrp="1" noChangeAspect="1"/>
          </p:cNvPicPr>
          <p:nvPr>
            <p:ph idx="1"/>
          </p:nvPr>
        </p:nvPicPr>
        <p:blipFill>
          <a:blip r:embed="rId2"/>
          <a:stretch>
            <a:fillRect/>
          </a:stretch>
        </p:blipFill>
        <p:spPr>
          <a:xfrm>
            <a:off x="142844" y="357166"/>
            <a:ext cx="8786874" cy="6215106"/>
          </a:xfrm>
          <a:prstGeom prst="rect">
            <a:avLst/>
          </a:prstGeom>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GREEDY ALGORITHMS</a:t>
            </a:r>
            <a:endParaRPr lang="en-IN" dirty="0"/>
          </a:p>
        </p:txBody>
      </p:sp>
      <p:sp>
        <p:nvSpPr>
          <p:cNvPr id="3" name="Content Placeholder 2"/>
          <p:cNvSpPr>
            <a:spLocks noGrp="1"/>
          </p:cNvSpPr>
          <p:nvPr>
            <p:ph idx="1"/>
          </p:nvPr>
        </p:nvSpPr>
        <p:spPr/>
        <p:txBody>
          <a:bodyPr/>
          <a:lstStyle/>
          <a:p>
            <a:r>
              <a:rPr lang="en-GB" sz="2800" dirty="0" smtClean="0"/>
              <a:t>Greedy is an algorithmic paradigm that builds up a solution piece by piece, always choosing the next piece that offers the most obvious and immediate benefit. So the problems, where choosing locally optimal also leads to global solution, are best fit for Greedy.</a:t>
            </a:r>
            <a:endParaRPr lang="en-IN" sz="2800" dirty="0" smtClean="0"/>
          </a:p>
          <a:p>
            <a:endParaRPr lang="en-IN"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ADVANTAGES AND DISADVANTAGES</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It is quite easy to </a:t>
            </a:r>
            <a:r>
              <a:rPr lang="en-IN" b="1" dirty="0" smtClean="0"/>
              <a:t>come up with a greedy algorithm</a:t>
            </a:r>
            <a:r>
              <a:rPr lang="en-IN" dirty="0" smtClean="0"/>
              <a:t> (or even multiple greedy algorithms) for a problem.</a:t>
            </a:r>
          </a:p>
          <a:p>
            <a:r>
              <a:rPr lang="en-IN" b="1" dirty="0" smtClean="0"/>
              <a:t>Analyzing the run time for greedy algorithms will generally be much easier</a:t>
            </a:r>
            <a:r>
              <a:rPr lang="en-IN" dirty="0" smtClean="0"/>
              <a:t> than for other techniques (like Divide and conquer). For the Divide and conquer technique, it is not clear whether the technique is fast or slow. This is because at each level of recursion the size of gets smaller and the number of sub-problems increases.</a:t>
            </a:r>
          </a:p>
          <a:p>
            <a:r>
              <a:rPr lang="en-IN" dirty="0" smtClean="0"/>
              <a:t>The difficult part is that for greedy algorithms </a:t>
            </a:r>
            <a:r>
              <a:rPr lang="en-IN" b="1" dirty="0" smtClean="0"/>
              <a:t>you have to work much harder to understand correctness issues</a:t>
            </a:r>
            <a:r>
              <a:rPr lang="en-IN" dirty="0" smtClean="0"/>
              <a:t>. Even with the correct algorithm, it is hard to prove why it is correct. Proving that a greedy algorithm is correct is more of an art than a science. It involves a lot of creativity.</a:t>
            </a:r>
          </a:p>
          <a:p>
            <a:endParaRPr lang="en-IN"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Fractional Knapsack </a:t>
            </a:r>
            <a:r>
              <a:rPr lang="en-IN" dirty="0" smtClean="0"/>
              <a:t>Problem</a:t>
            </a:r>
            <a:endParaRPr lang="en-IN" dirty="0"/>
          </a:p>
        </p:txBody>
      </p:sp>
      <p:sp>
        <p:nvSpPr>
          <p:cNvPr id="3" name="Content Placeholder 2"/>
          <p:cNvSpPr>
            <a:spLocks noGrp="1"/>
          </p:cNvSpPr>
          <p:nvPr>
            <p:ph idx="1"/>
          </p:nvPr>
        </p:nvSpPr>
        <p:spPr/>
        <p:txBody>
          <a:bodyPr/>
          <a:lstStyle/>
          <a:p>
            <a:r>
              <a:rPr lang="en-IN" dirty="0" smtClean="0"/>
              <a:t>Given weights and values of n items, we need to put these items in a knapsack of capacity W to get the maximum total value in the knapsack</a:t>
            </a:r>
            <a:r>
              <a:rPr lang="en-IN" dirty="0" smtClean="0"/>
              <a:t>.</a:t>
            </a:r>
          </a:p>
          <a:p>
            <a:r>
              <a:rPr lang="en-IN" dirty="0" smtClean="0"/>
              <a:t>In </a:t>
            </a:r>
            <a:r>
              <a:rPr lang="en-IN" b="1" dirty="0" smtClean="0"/>
              <a:t>Fractional Knapsack</a:t>
            </a:r>
            <a:r>
              <a:rPr lang="en-IN" dirty="0" smtClean="0"/>
              <a:t>, we can break items for maximizing the total value of knapsack. </a:t>
            </a:r>
            <a:endParaRPr lang="en-IN" dirty="0"/>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 APPROACH</a:t>
            </a:r>
            <a:endParaRPr lang="en-IN" dirty="0"/>
          </a:p>
        </p:txBody>
      </p:sp>
      <p:sp>
        <p:nvSpPr>
          <p:cNvPr id="3" name="Content Placeholder 2"/>
          <p:cNvSpPr>
            <a:spLocks noGrp="1"/>
          </p:cNvSpPr>
          <p:nvPr>
            <p:ph idx="1"/>
          </p:nvPr>
        </p:nvSpPr>
        <p:spPr/>
        <p:txBody>
          <a:bodyPr>
            <a:normAutofit lnSpcReduction="10000"/>
          </a:bodyPr>
          <a:lstStyle/>
          <a:p>
            <a:r>
              <a:rPr lang="en-IN" dirty="0" smtClean="0"/>
              <a:t>An </a:t>
            </a:r>
            <a:r>
              <a:rPr lang="en-IN" b="1" dirty="0" smtClean="0"/>
              <a:t>efficient solution</a:t>
            </a:r>
            <a:r>
              <a:rPr lang="en-IN" dirty="0" smtClean="0"/>
              <a:t> is to use Greedy approach. The basic idea of the greedy approach is to calculate the ratio value/weight for each item and sort the item on basis of this ratio. Then take the item with the highest ratio and add them until we can’t add the next item as a whole and at the end add the next item as much as we can. Which will always be the optimal solution to this problem.</a:t>
            </a:r>
            <a:endParaRPr lang="en-IN"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Screenshot (29).png"/>
          <p:cNvPicPr>
            <a:picLocks noGrp="1" noChangeAspect="1"/>
          </p:cNvPicPr>
          <p:nvPr>
            <p:ph idx="1"/>
          </p:nvPr>
        </p:nvPicPr>
        <p:blipFill>
          <a:blip r:embed="rId2"/>
          <a:stretch>
            <a:fillRect/>
          </a:stretch>
        </p:blipFill>
        <p:spPr>
          <a:xfrm>
            <a:off x="285720" y="357166"/>
            <a:ext cx="8501122" cy="6097609"/>
          </a:xfr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0).png"/>
          <p:cNvPicPr>
            <a:picLocks noGrp="1" noChangeAspect="1"/>
          </p:cNvPicPr>
          <p:nvPr>
            <p:ph idx="1"/>
          </p:nvPr>
        </p:nvPicPr>
        <p:blipFill>
          <a:blip r:embed="rId2"/>
          <a:stretch>
            <a:fillRect/>
          </a:stretch>
        </p:blipFill>
        <p:spPr>
          <a:xfrm>
            <a:off x="508000" y="571480"/>
            <a:ext cx="8350280" cy="5883295"/>
          </a:xfr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1).png"/>
          <p:cNvPicPr>
            <a:picLocks noGrp="1" noChangeAspect="1"/>
          </p:cNvPicPr>
          <p:nvPr>
            <p:ph idx="1"/>
          </p:nvPr>
        </p:nvPicPr>
        <p:blipFill>
          <a:blip r:embed="rId2"/>
          <a:stretch>
            <a:fillRect/>
          </a:stretch>
        </p:blipFill>
        <p:spPr>
          <a:xfrm>
            <a:off x="285720" y="285728"/>
            <a:ext cx="8643998" cy="6143668"/>
          </a:xfr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r>
              <a:rPr lang="en-IN" dirty="0" smtClean="0"/>
              <a:t>Divide and </a:t>
            </a:r>
            <a:r>
              <a:rPr lang="en-IN" dirty="0" smtClean="0"/>
              <a:t>conquer</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IN" dirty="0" smtClean="0"/>
              <a:t>    In </a:t>
            </a:r>
            <a:r>
              <a:rPr lang="en-IN" dirty="0" smtClean="0"/>
              <a:t>divide and conquer approach, the problem in hand, is divided into smaller sub-problems and then each problem is solved independently. When we keep on dividing the </a:t>
            </a:r>
            <a:r>
              <a:rPr lang="en-IN" dirty="0" smtClean="0"/>
              <a:t>sub problems </a:t>
            </a:r>
            <a:r>
              <a:rPr lang="en-IN" dirty="0" smtClean="0"/>
              <a:t>into even smaller sub-problems, we may eventually reach a stage where no more division is possible. Those "atomic" smallest possible sub-problem (fractions) are solved. The solution of all sub-problems is finally merged in order to obtain the solution of an original problem.</a:t>
            </a:r>
            <a:endParaRPr lang="en-IN"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DYNAMIC PROGRAMMING</a:t>
            </a:r>
            <a:endParaRPr lang="en-IN" dirty="0"/>
          </a:p>
        </p:txBody>
      </p:sp>
      <p:sp>
        <p:nvSpPr>
          <p:cNvPr id="3" name="Content Placeholder 2"/>
          <p:cNvSpPr>
            <a:spLocks noGrp="1"/>
          </p:cNvSpPr>
          <p:nvPr>
            <p:ph idx="1"/>
          </p:nvPr>
        </p:nvSpPr>
        <p:spPr>
          <a:xfrm>
            <a:off x="457200" y="1571612"/>
            <a:ext cx="8229600" cy="4883196"/>
          </a:xfrm>
        </p:spPr>
        <p:txBody>
          <a:bodyPr>
            <a:normAutofit fontScale="70000" lnSpcReduction="20000"/>
          </a:bodyPr>
          <a:lstStyle/>
          <a:p>
            <a:r>
              <a:rPr lang="en-IN" dirty="0" smtClean="0"/>
              <a:t>Dynamic programming and </a:t>
            </a:r>
            <a:r>
              <a:rPr lang="en-IN" dirty="0" err="1" smtClean="0"/>
              <a:t>memoization</a:t>
            </a:r>
            <a:r>
              <a:rPr lang="en-IN" dirty="0" smtClean="0"/>
              <a:t> work together.</a:t>
            </a:r>
            <a:r>
              <a:rPr lang="en-IN" dirty="0" smtClean="0"/>
              <a:t> results of these smaller sub-problems are remembered and used for similar or overlapping sub-problems.</a:t>
            </a:r>
          </a:p>
          <a:p>
            <a:r>
              <a:rPr lang="en-IN" dirty="0" smtClean="0"/>
              <a:t>Dynamic programming is used where we have problems, which can be divided into similar sub-problems, so that their results can be re-used</a:t>
            </a:r>
            <a:r>
              <a:rPr lang="en-IN" dirty="0" smtClean="0"/>
              <a:t>. </a:t>
            </a:r>
            <a:r>
              <a:rPr lang="en-IN" dirty="0" smtClean="0"/>
              <a:t>Before solving the in-hand sub-problem, dynamic algorithm will try to examine the results of the previously solved sub-problems. The solutions of sub-problems are combined in order to achieve the best solution.</a:t>
            </a:r>
          </a:p>
          <a:p>
            <a:r>
              <a:rPr lang="en-IN" dirty="0" smtClean="0"/>
              <a:t>So we can say that −</a:t>
            </a:r>
          </a:p>
          <a:p>
            <a:r>
              <a:rPr lang="en-IN" dirty="0" smtClean="0"/>
              <a:t>The problem should be able to be divided into smaller overlapping sub-problem.</a:t>
            </a:r>
          </a:p>
          <a:p>
            <a:r>
              <a:rPr lang="en-IN" dirty="0" smtClean="0"/>
              <a:t>An optimum solution can be achieved by using an optimum solution of smaller sub-problems.</a:t>
            </a:r>
          </a:p>
          <a:p>
            <a:r>
              <a:rPr lang="en-IN" dirty="0" smtClean="0"/>
              <a:t>Dynamic algorithms use </a:t>
            </a:r>
            <a:r>
              <a:rPr lang="en-IN" dirty="0" err="1" smtClean="0"/>
              <a:t>Memoization</a:t>
            </a:r>
            <a:r>
              <a:rPr lang="en-IN" dirty="0" smtClean="0"/>
              <a:t>.</a:t>
            </a:r>
          </a:p>
          <a:p>
            <a:pPr>
              <a:buNone/>
            </a:pPr>
            <a:endParaRPr lang="en-IN" dirty="0" smtClean="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PROPERTIES OF DP</a:t>
            </a:r>
            <a:endParaRPr lang="en-IN" dirty="0"/>
          </a:p>
        </p:txBody>
      </p:sp>
      <p:sp>
        <p:nvSpPr>
          <p:cNvPr id="3" name="Content Placeholder 2"/>
          <p:cNvSpPr>
            <a:spLocks noGrp="1"/>
          </p:cNvSpPr>
          <p:nvPr>
            <p:ph idx="1"/>
          </p:nvPr>
        </p:nvSpPr>
        <p:spPr/>
        <p:txBody>
          <a:bodyPr/>
          <a:lstStyle/>
          <a:p>
            <a:r>
              <a:rPr lang="en-IN" dirty="0" smtClean="0"/>
              <a:t>OPTIMAL SUBSTUCTURE-An optimal solution to a sub problem contains optimal solution to sub problem</a:t>
            </a:r>
          </a:p>
          <a:p>
            <a:r>
              <a:rPr lang="en-IN" dirty="0" smtClean="0"/>
              <a:t>OVERLAPPING SUBPROBLEMS-A recursive solution contains a small number of distinct sub problems repeated many times.</a:t>
            </a:r>
          </a:p>
          <a:p>
            <a:r>
              <a:rPr lang="en-IN" dirty="0" smtClean="0"/>
              <a:t>Dynamic Programming=Recursion +</a:t>
            </a:r>
            <a:r>
              <a:rPr lang="en-IN" dirty="0" err="1" smtClean="0"/>
              <a:t>Memoization</a:t>
            </a:r>
            <a:endParaRPr lang="en-IN"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DYNAMIC PROGRAMMING APPROACHES</a:t>
            </a:r>
            <a:endParaRPr lang="en-IN" dirty="0"/>
          </a:p>
        </p:txBody>
      </p:sp>
      <p:sp>
        <p:nvSpPr>
          <p:cNvPr id="3" name="Content Placeholder 2"/>
          <p:cNvSpPr>
            <a:spLocks noGrp="1"/>
          </p:cNvSpPr>
          <p:nvPr>
            <p:ph idx="1"/>
          </p:nvPr>
        </p:nvSpPr>
        <p:spPr/>
        <p:txBody>
          <a:bodyPr>
            <a:normAutofit fontScale="77500" lnSpcReduction="20000"/>
          </a:bodyPr>
          <a:lstStyle/>
          <a:p>
            <a:r>
              <a:rPr lang="en-IN" b="1" dirty="0" smtClean="0"/>
              <a:t>Bottom Up</a:t>
            </a:r>
            <a:r>
              <a:rPr lang="en-IN" dirty="0" smtClean="0"/>
              <a:t> - I'm going to learn programming. Then, I will start practicing. Then, I will start taking part in contests. Then, I'll practice even more and try to improve. After working hard like crazy, I'll be an amazing coder.</a:t>
            </a:r>
          </a:p>
          <a:p>
            <a:r>
              <a:rPr lang="en-IN" b="1" dirty="0" smtClean="0"/>
              <a:t>Top Down</a:t>
            </a:r>
            <a:r>
              <a:rPr lang="en-IN" dirty="0" smtClean="0"/>
              <a:t> - I will be an amazing coder. How? I will work hard like crazy. How? I'll practice more and try to improve. How? I'll start taking part in contests. Then? I'll practicing. How? I'm going to learn programming.</a:t>
            </a:r>
          </a:p>
          <a:p>
            <a:endParaRPr lang="en-IN" dirty="0" smtClean="0"/>
          </a:p>
          <a:p>
            <a:pPr>
              <a:buNone/>
            </a:pPr>
            <a:r>
              <a:rPr lang="en-IN" dirty="0" smtClean="0"/>
              <a:t>	In </a:t>
            </a:r>
            <a:r>
              <a:rPr lang="en-IN" dirty="0" smtClean="0"/>
              <a:t>Top Down, you start building the big solution right away by explaining how you build it from smaller solutions. In Bottom Up, you start with the small solutions and then build up.</a:t>
            </a:r>
            <a:endParaRPr lang="en-IN"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PALINDROME PARTITIONING</a:t>
            </a:r>
            <a:endParaRPr lang="en-IN" dirty="0"/>
          </a:p>
        </p:txBody>
      </p:sp>
      <p:sp>
        <p:nvSpPr>
          <p:cNvPr id="3" name="Content Placeholder 2"/>
          <p:cNvSpPr>
            <a:spLocks noGrp="1"/>
          </p:cNvSpPr>
          <p:nvPr>
            <p:ph idx="1"/>
          </p:nvPr>
        </p:nvSpPr>
        <p:spPr/>
        <p:txBody>
          <a:bodyPr/>
          <a:lstStyle/>
          <a:p>
            <a:r>
              <a:rPr lang="en-IN" dirty="0" smtClean="0"/>
              <a:t>Given a string, a partitioning of the string is a </a:t>
            </a:r>
            <a:r>
              <a:rPr lang="en-IN" i="1" dirty="0" smtClean="0"/>
              <a:t>palindrome partitioning</a:t>
            </a:r>
            <a:r>
              <a:rPr lang="en-IN" dirty="0" smtClean="0"/>
              <a:t> if every substring of the partition is a palindrome. For example, “</a:t>
            </a:r>
            <a:r>
              <a:rPr lang="en-IN" dirty="0" err="1" smtClean="0"/>
              <a:t>aba|b|bbabb|a|b|aba</a:t>
            </a:r>
            <a:r>
              <a:rPr lang="en-IN" dirty="0" smtClean="0"/>
              <a:t>” is a palindrome partitioning of “</a:t>
            </a:r>
            <a:r>
              <a:rPr lang="en-IN" dirty="0" err="1" smtClean="0"/>
              <a:t>ababbbabbababa</a:t>
            </a:r>
            <a:r>
              <a:rPr lang="en-IN" dirty="0" smtClean="0"/>
              <a:t>”</a:t>
            </a:r>
          </a:p>
          <a:p>
            <a:r>
              <a:rPr lang="en-IN" dirty="0" smtClean="0"/>
              <a:t>Determine the fewest cuts needed for palindrome partitioning of a given string.</a:t>
            </a:r>
            <a:endParaRPr lang="en-IN" dirty="0"/>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2).png"/>
          <p:cNvPicPr>
            <a:picLocks noGrp="1" noChangeAspect="1"/>
          </p:cNvPicPr>
          <p:nvPr>
            <p:ph idx="1"/>
          </p:nvPr>
        </p:nvPicPr>
        <p:blipFill>
          <a:blip r:embed="rId2"/>
          <a:stretch>
            <a:fillRect/>
          </a:stretch>
        </p:blipFill>
        <p:spPr>
          <a:xfrm>
            <a:off x="285720" y="571480"/>
            <a:ext cx="8643998" cy="5857884"/>
          </a:xfrm>
        </p:spPr>
      </p:pic>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3).png"/>
          <p:cNvPicPr>
            <a:picLocks noGrp="1" noChangeAspect="1"/>
          </p:cNvPicPr>
          <p:nvPr>
            <p:ph idx="1"/>
          </p:nvPr>
        </p:nvPicPr>
        <p:blipFill>
          <a:blip r:embed="rId2"/>
          <a:stretch>
            <a:fillRect/>
          </a:stretch>
        </p:blipFill>
        <p:spPr>
          <a:xfrm>
            <a:off x="285720" y="357166"/>
            <a:ext cx="8501122" cy="6143668"/>
          </a:xfrm>
          <a:prstGeom prst="rect">
            <a:avLst/>
          </a:prstGeom>
        </p:spPr>
      </p:pic>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4).png"/>
          <p:cNvPicPr>
            <a:picLocks noGrp="1" noChangeAspect="1"/>
          </p:cNvPicPr>
          <p:nvPr>
            <p:ph idx="1"/>
          </p:nvPr>
        </p:nvPicPr>
        <p:blipFill>
          <a:blip r:embed="rId2"/>
          <a:stretch>
            <a:fillRect/>
          </a:stretch>
        </p:blipFill>
        <p:spPr>
          <a:xfrm>
            <a:off x="428596" y="428604"/>
            <a:ext cx="8429684" cy="6215106"/>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5).png"/>
          <p:cNvPicPr>
            <a:picLocks noGrp="1" noChangeAspect="1"/>
          </p:cNvPicPr>
          <p:nvPr>
            <p:ph idx="1"/>
          </p:nvPr>
        </p:nvPicPr>
        <p:blipFill>
          <a:blip r:embed="rId2"/>
          <a:stretch>
            <a:fillRect/>
          </a:stretch>
        </p:blipFill>
        <p:spPr>
          <a:xfrm>
            <a:off x="214282" y="285728"/>
            <a:ext cx="8715436" cy="6169047"/>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BRANCH AND BOUND</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GB" sz="2800" dirty="0" smtClean="0"/>
              <a:t>    Branch </a:t>
            </a:r>
            <a:r>
              <a:rPr lang="en-GB" sz="2800" dirty="0" smtClean="0"/>
              <a:t>and bound is an algorithm design paradigm which consists of a systematic enumeration of candidate solutions by means of state space search(the set of candidate solutions is thought of as forming a rooted tree with the full set at the root). The algorithm explores branches of this tree, which represent subsets of the solution set. Before enumerating the candidate solutions of a branch, the branch is checked against upper and lower estimated bounds on the optimal solution, and is discarded if it cannot produce a better solution than the best one found so far by the algorithm.</a:t>
            </a:r>
            <a:endParaRPr lang="en-IN" sz="2800" dirty="0" smtClean="0"/>
          </a:p>
          <a:p>
            <a:endParaRPr lang="en-IN" dirty="0"/>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JOB PROBLEM</a:t>
            </a:r>
            <a:endParaRPr lang="en-IN" dirty="0"/>
          </a:p>
        </p:txBody>
      </p:sp>
      <p:sp>
        <p:nvSpPr>
          <p:cNvPr id="3" name="Content Placeholder 2"/>
          <p:cNvSpPr>
            <a:spLocks noGrp="1"/>
          </p:cNvSpPr>
          <p:nvPr>
            <p:ph idx="1"/>
          </p:nvPr>
        </p:nvSpPr>
        <p:spPr/>
        <p:txBody>
          <a:bodyPr>
            <a:normAutofit fontScale="77500" lnSpcReduction="20000"/>
          </a:bodyPr>
          <a:lstStyle/>
          <a:p>
            <a:pPr algn="just"/>
            <a:r>
              <a:rPr lang="en-IN" sz="3200" dirty="0" smtClean="0"/>
              <a:t>In the problem, the input given is the size of a matrix which tells the number of workers and jobs available(Both should be equal) and also the user have to enter the cost of each job every worker needs to complete the work. This makes the worker – job matrix. The program should be able to allocate a job to each worker such that a single job goes to a single worker and the sum cost of all the workers assigned to a job should be minimum.</a:t>
            </a:r>
          </a:p>
          <a:p>
            <a:pPr algn="just"/>
            <a:r>
              <a:rPr lang="en-IN" sz="3200" dirty="0" smtClean="0"/>
              <a:t>Note: The user should input the cost in the worker – job matrix where each worker’s cost for every job available is entered.</a:t>
            </a:r>
            <a:endParaRPr lang="en-IN" sz="32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00108"/>
            <a:ext cx="7758138" cy="1000132"/>
          </a:xfrm>
        </p:spPr>
        <p:txBody>
          <a:bodyPr>
            <a:normAutofit fontScale="90000"/>
          </a:bodyPr>
          <a:lstStyle/>
          <a:p>
            <a:r>
              <a:rPr lang="en-IN" dirty="0" smtClean="0"/>
              <a:t>Broadly, we can understand </a:t>
            </a:r>
            <a:r>
              <a:rPr lang="en-IN" b="1" dirty="0" smtClean="0"/>
              <a:t>divide-and-conquer</a:t>
            </a:r>
            <a:r>
              <a:rPr lang="en-IN" dirty="0" smtClean="0"/>
              <a:t> approach in a three-step process.</a:t>
            </a:r>
            <a:br>
              <a:rPr lang="en-IN" dirty="0" smtClean="0"/>
            </a:br>
            <a:endParaRPr lang="en-IN" dirty="0"/>
          </a:p>
        </p:txBody>
      </p:sp>
      <p:sp>
        <p:nvSpPr>
          <p:cNvPr id="3" name="Content Placeholder 2"/>
          <p:cNvSpPr>
            <a:spLocks noGrp="1"/>
          </p:cNvSpPr>
          <p:nvPr>
            <p:ph idx="4294967295"/>
          </p:nvPr>
        </p:nvSpPr>
        <p:spPr>
          <a:xfrm>
            <a:off x="285720" y="2357430"/>
            <a:ext cx="7943880" cy="4097345"/>
          </a:xfrm>
        </p:spPr>
        <p:txBody>
          <a:bodyPr>
            <a:normAutofit fontScale="55000" lnSpcReduction="20000"/>
          </a:bodyPr>
          <a:lstStyle/>
          <a:p>
            <a:r>
              <a:rPr lang="en-IN" dirty="0" smtClean="0"/>
              <a:t>Divide/Break</a:t>
            </a:r>
            <a:endParaRPr lang="en-IN" dirty="0" smtClean="0"/>
          </a:p>
          <a:p>
            <a:pPr>
              <a:buNone/>
            </a:pPr>
            <a:r>
              <a:rPr lang="en-IN" dirty="0" smtClean="0"/>
              <a:t>		This </a:t>
            </a:r>
            <a:r>
              <a:rPr lang="en-IN" dirty="0" smtClean="0"/>
              <a:t>step involves breaking the problem into smaller sub-problems. Sub-problems should represent a part of the original problem. This step generally takes a recursive approach to divide the problem until no sub-problem is further divisible. At this stage, sub-problems become atomic in nature but still represent some part of the actual problem.</a:t>
            </a:r>
          </a:p>
          <a:p>
            <a:r>
              <a:rPr lang="en-IN" dirty="0" smtClean="0"/>
              <a:t>Conquer/Solve</a:t>
            </a:r>
          </a:p>
          <a:p>
            <a:pPr>
              <a:buNone/>
            </a:pPr>
            <a:r>
              <a:rPr lang="en-IN" dirty="0" smtClean="0"/>
              <a:t>		This </a:t>
            </a:r>
            <a:r>
              <a:rPr lang="en-IN" dirty="0" smtClean="0"/>
              <a:t>step receives a lot of smaller sub-problems to be solved. Generally, at this level, the problems are considered 'solved' on their own.</a:t>
            </a:r>
          </a:p>
          <a:p>
            <a:r>
              <a:rPr lang="en-IN" dirty="0" smtClean="0"/>
              <a:t>Merge/Combine</a:t>
            </a:r>
          </a:p>
          <a:p>
            <a:pPr>
              <a:buNone/>
            </a:pPr>
            <a:r>
              <a:rPr lang="en-IN" dirty="0" smtClean="0"/>
              <a:t>		When </a:t>
            </a:r>
            <a:r>
              <a:rPr lang="en-IN" dirty="0" smtClean="0"/>
              <a:t>the smaller sub-problems are solved, this stage recursively combines them until they formulate a solution of the original problem. This algorithmic approach works recursively and conquer &amp; merge steps works so close that they appear as </a:t>
            </a:r>
            <a:r>
              <a:rPr lang="en-IN" dirty="0" smtClean="0"/>
              <a:t>one.</a:t>
            </a:r>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smtClean="0"/>
          </a:p>
          <a:p>
            <a:pPr>
              <a:buNone/>
            </a:pPr>
            <a:endParaRPr lang="en-IN"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a:t>
            </a:r>
            <a:endParaRPr lang="en-IN" dirty="0"/>
          </a:p>
        </p:txBody>
      </p:sp>
      <p:sp>
        <p:nvSpPr>
          <p:cNvPr id="3" name="Content Placeholder 2"/>
          <p:cNvSpPr>
            <a:spLocks noGrp="1"/>
          </p:cNvSpPr>
          <p:nvPr>
            <p:ph idx="1"/>
          </p:nvPr>
        </p:nvSpPr>
        <p:spPr/>
        <p:txBody>
          <a:bodyPr>
            <a:normAutofit fontScale="92500" lnSpcReduction="20000"/>
          </a:bodyPr>
          <a:lstStyle/>
          <a:p>
            <a:pPr algn="just"/>
            <a:r>
              <a:rPr lang="en-IN" sz="3200" dirty="0" smtClean="0"/>
              <a:t>The branch and bound method is implemented in this problem to get an efficient code with less time complexity.</a:t>
            </a:r>
          </a:p>
          <a:p>
            <a:pPr algn="just"/>
            <a:r>
              <a:rPr lang="en-IN" sz="3200" dirty="0" smtClean="0"/>
              <a:t>In the program, a nodal system is used to implement the state space tree. A root node is created and its child will be nodes of worker – job pair where worker 1 will be paired with all the jobs to create separate nodes. Every node will have a path cost variable which will check the total cost of the nodes from their root nodes.</a:t>
            </a:r>
          </a:p>
          <a:p>
            <a:endParaRPr lang="en-IN"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5728"/>
            <a:ext cx="8229600" cy="6169080"/>
          </a:xfrm>
        </p:spPr>
        <p:txBody>
          <a:bodyPr>
            <a:normAutofit fontScale="70000" lnSpcReduction="20000"/>
          </a:bodyPr>
          <a:lstStyle/>
          <a:p>
            <a:pPr algn="just"/>
            <a:r>
              <a:rPr lang="en-IN" sz="3200" dirty="0" smtClean="0"/>
              <a:t>Every node will also have a cost variable which will be the path cost + the overall cost of the best worker – job pair for the workers after the worker in the node.</a:t>
            </a:r>
          </a:p>
          <a:p>
            <a:pPr algn="just"/>
            <a:r>
              <a:rPr lang="en-IN" sz="3200" dirty="0" smtClean="0"/>
              <a:t>This will give several nodes at one level, which has the same worker but different jobs and analyse the total path cost of all these pairs and the total cost if the particular job is taken by the worker by calculating the minimum cost of all the workers after the selected worker.</a:t>
            </a:r>
          </a:p>
          <a:p>
            <a:pPr algn="just"/>
            <a:r>
              <a:rPr lang="en-IN" sz="3200" dirty="0" smtClean="0"/>
              <a:t>From this nodes in the level, the program chooses the one with minimum cost and continues to another level of nodes branching from the selected node.</a:t>
            </a:r>
          </a:p>
          <a:p>
            <a:pPr algn="just"/>
            <a:r>
              <a:rPr lang="en-IN" sz="3200" dirty="0" smtClean="0"/>
              <a:t>At the end of this when all the workers are selected the final node is formed and the cost of the node is the minimum total cost </a:t>
            </a:r>
          </a:p>
          <a:p>
            <a:pPr algn="just"/>
            <a:r>
              <a:rPr lang="en-IN" sz="3200" dirty="0" smtClean="0"/>
              <a:t>This space search tree implementation is how branch and bound algorithm is used in the program where out of all nodes a minimum cost node is selected and other nodes are getting branched from that node.</a:t>
            </a:r>
          </a:p>
          <a:p>
            <a:endParaRPr lang="en-IN" dirty="0"/>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6).png"/>
          <p:cNvPicPr>
            <a:picLocks noGrp="1" noChangeAspect="1"/>
          </p:cNvPicPr>
          <p:nvPr>
            <p:ph idx="1"/>
          </p:nvPr>
        </p:nvPicPr>
        <p:blipFill>
          <a:blip r:embed="rId2"/>
          <a:stretch>
            <a:fillRect/>
          </a:stretch>
        </p:blipFill>
        <p:spPr>
          <a:xfrm>
            <a:off x="285720" y="214290"/>
            <a:ext cx="8572560" cy="6143636"/>
          </a:xfr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7).png"/>
          <p:cNvPicPr>
            <a:picLocks noGrp="1" noChangeAspect="1"/>
          </p:cNvPicPr>
          <p:nvPr>
            <p:ph idx="1"/>
          </p:nvPr>
        </p:nvPicPr>
        <p:blipFill>
          <a:blip r:embed="rId2"/>
          <a:stretch>
            <a:fillRect/>
          </a:stretch>
        </p:blipFill>
        <p:spPr>
          <a:xfrm>
            <a:off x="357158" y="357166"/>
            <a:ext cx="8429684" cy="6215106"/>
          </a:xfrm>
          <a:prstGeom prst="rect">
            <a:avLst/>
          </a:prstGeom>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8).png"/>
          <p:cNvPicPr>
            <a:picLocks noGrp="1" noChangeAspect="1"/>
          </p:cNvPicPr>
          <p:nvPr>
            <p:ph idx="1"/>
          </p:nvPr>
        </p:nvPicPr>
        <p:blipFill>
          <a:blip r:embed="rId2"/>
          <a:stretch>
            <a:fillRect/>
          </a:stretch>
        </p:blipFill>
        <p:spPr>
          <a:xfrm>
            <a:off x="357158" y="500042"/>
            <a:ext cx="8429684" cy="5954733"/>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39).png"/>
          <p:cNvPicPr>
            <a:picLocks noGrp="1" noChangeAspect="1"/>
          </p:cNvPicPr>
          <p:nvPr>
            <p:ph idx="1"/>
          </p:nvPr>
        </p:nvPicPr>
        <p:blipFill>
          <a:blip r:embed="rId2"/>
          <a:stretch>
            <a:fillRect/>
          </a:stretch>
        </p:blipFill>
        <p:spPr>
          <a:xfrm>
            <a:off x="357158" y="357166"/>
            <a:ext cx="8501122" cy="6097609"/>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40).png"/>
          <p:cNvPicPr>
            <a:picLocks noGrp="1" noChangeAspect="1"/>
          </p:cNvPicPr>
          <p:nvPr>
            <p:ph idx="1"/>
          </p:nvPr>
        </p:nvPicPr>
        <p:blipFill>
          <a:blip r:embed="rId2"/>
          <a:stretch>
            <a:fillRect/>
          </a:stretch>
        </p:blipFill>
        <p:spPr>
          <a:xfrm>
            <a:off x="357158" y="357166"/>
            <a:ext cx="8572560" cy="6097609"/>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BIBLIOGRAPHY</a:t>
            </a:r>
            <a:endParaRPr lang="en-IN" dirty="0"/>
          </a:p>
        </p:txBody>
      </p:sp>
      <p:sp>
        <p:nvSpPr>
          <p:cNvPr id="3" name="Content Placeholder 2"/>
          <p:cNvSpPr>
            <a:spLocks noGrp="1"/>
          </p:cNvSpPr>
          <p:nvPr>
            <p:ph idx="1"/>
          </p:nvPr>
        </p:nvSpPr>
        <p:spPr/>
        <p:txBody>
          <a:bodyPr/>
          <a:lstStyle/>
          <a:p>
            <a:r>
              <a:rPr lang="en-IN" dirty="0" smtClean="0"/>
              <a:t>DESIGN AND ANALYSIS OF ALGORITHMS-</a:t>
            </a:r>
            <a:r>
              <a:rPr lang="en-IN" dirty="0" err="1" smtClean="0"/>
              <a:t>Narsimha</a:t>
            </a:r>
            <a:r>
              <a:rPr lang="en-IN" dirty="0" smtClean="0"/>
              <a:t> </a:t>
            </a:r>
            <a:r>
              <a:rPr lang="en-IN" dirty="0" err="1" smtClean="0"/>
              <a:t>Karumanchi</a:t>
            </a:r>
            <a:endParaRPr lang="en-IN" dirty="0" smtClean="0"/>
          </a:p>
          <a:p>
            <a:r>
              <a:rPr lang="en-IN" dirty="0" err="1" smtClean="0"/>
              <a:t>Geeksforgeeks</a:t>
            </a:r>
            <a:endParaRPr lang="en-IN" dirty="0" smtClean="0"/>
          </a:p>
          <a:p>
            <a:r>
              <a:rPr lang="en-IN" dirty="0" smtClean="0"/>
              <a:t>Tutorials point</a:t>
            </a:r>
          </a:p>
          <a:p>
            <a:r>
              <a:rPr lang="en-IN" dirty="0" err="1" smtClean="0"/>
              <a:t>Hackerearth</a:t>
            </a:r>
            <a:endParaRPr lang="en-IN" dirty="0" smtClean="0"/>
          </a:p>
          <a:p>
            <a:endParaRPr lang="en-IN"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mtClean="0"/>
              <a:t>ADANTAGES</a:t>
            </a:r>
            <a:endParaRPr lang="en-IN" dirty="0"/>
          </a:p>
        </p:txBody>
      </p:sp>
      <p:sp>
        <p:nvSpPr>
          <p:cNvPr id="5" name="Content Placeholder 4"/>
          <p:cNvSpPr>
            <a:spLocks noGrp="1"/>
          </p:cNvSpPr>
          <p:nvPr>
            <p:ph idx="1"/>
          </p:nvPr>
        </p:nvSpPr>
        <p:spPr/>
        <p:txBody>
          <a:bodyPr>
            <a:normAutofit fontScale="70000" lnSpcReduction="20000"/>
          </a:bodyPr>
          <a:lstStyle/>
          <a:p>
            <a:r>
              <a:rPr lang="en-IN" b="1" dirty="0" smtClean="0"/>
              <a:t>Solving difficult </a:t>
            </a:r>
            <a:r>
              <a:rPr lang="en-IN" b="1" dirty="0" smtClean="0"/>
              <a:t>problems</a:t>
            </a:r>
            <a:r>
              <a:rPr lang="en-IN" b="1" dirty="0" smtClean="0"/>
              <a:t>-</a:t>
            </a:r>
          </a:p>
          <a:p>
            <a:pPr>
              <a:buNone/>
            </a:pPr>
            <a:r>
              <a:rPr lang="en-IN" dirty="0" smtClean="0"/>
              <a:t>	Divide </a:t>
            </a:r>
            <a:r>
              <a:rPr lang="en-IN" dirty="0" smtClean="0"/>
              <a:t>and conquer is a powerful tool for solving conceptually difficult problems: all it requires is a way of breaking the problem into sub-problems, of solving the trivial cases and of combining sub-problems to the original problem. </a:t>
            </a:r>
            <a:endParaRPr lang="en-IN" dirty="0" smtClean="0"/>
          </a:p>
          <a:p>
            <a:r>
              <a:rPr lang="en-IN" b="1" dirty="0" smtClean="0"/>
              <a:t>Algorithm </a:t>
            </a:r>
            <a:r>
              <a:rPr lang="en-IN" b="1" dirty="0" smtClean="0"/>
              <a:t>efficiency</a:t>
            </a:r>
            <a:endParaRPr lang="en-IN" b="1" dirty="0" smtClean="0"/>
          </a:p>
          <a:p>
            <a:pPr>
              <a:buNone/>
            </a:pPr>
            <a:r>
              <a:rPr lang="en-IN" dirty="0" smtClean="0"/>
              <a:t>	The </a:t>
            </a:r>
            <a:r>
              <a:rPr lang="en-IN" dirty="0" smtClean="0"/>
              <a:t>divide-and-conquer paradigm often helps in the discovery of efficient algorithms. </a:t>
            </a:r>
            <a:endParaRPr lang="en-IN" dirty="0" smtClean="0"/>
          </a:p>
          <a:p>
            <a:r>
              <a:rPr lang="en-IN" b="1" dirty="0" smtClean="0"/>
              <a:t>Parallelism</a:t>
            </a:r>
            <a:endParaRPr lang="en-IN" b="1" dirty="0" smtClean="0"/>
          </a:p>
          <a:p>
            <a:pPr>
              <a:buNone/>
            </a:pPr>
            <a:r>
              <a:rPr lang="en-IN" dirty="0" smtClean="0"/>
              <a:t>	Divide-and-conquer </a:t>
            </a:r>
            <a:r>
              <a:rPr lang="en-IN" dirty="0" smtClean="0"/>
              <a:t>algorithms are naturally adapted for execution in multi-processor machines, especially </a:t>
            </a:r>
            <a:r>
              <a:rPr lang="en-IN" dirty="0" smtClean="0">
                <a:hlinkClick r:id="rId2" tooltip="Shared-memory"/>
              </a:rPr>
              <a:t>shared-memory</a:t>
            </a:r>
            <a:r>
              <a:rPr lang="en-IN" dirty="0" smtClean="0"/>
              <a:t> systems where the communication of data between processors does not need to be planned in advance, because distinct sub-problems can be executed on different processors.</a:t>
            </a:r>
          </a:p>
          <a:p>
            <a:pPr>
              <a:buNone/>
            </a:pPr>
            <a:endParaRPr lang="en-IN" dirty="0" smtClean="0"/>
          </a:p>
          <a:p>
            <a:endParaRPr lang="en-IN" dirty="0" smtClean="0"/>
          </a:p>
          <a:p>
            <a:endParaRPr lang="en-IN"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ADVANTAGES</a:t>
            </a:r>
            <a:endParaRPr lang="en-IN" dirty="0"/>
          </a:p>
        </p:txBody>
      </p:sp>
      <p:sp>
        <p:nvSpPr>
          <p:cNvPr id="3" name="Content Placeholder 2"/>
          <p:cNvSpPr>
            <a:spLocks noGrp="1"/>
          </p:cNvSpPr>
          <p:nvPr>
            <p:ph idx="1"/>
          </p:nvPr>
        </p:nvSpPr>
        <p:spPr/>
        <p:txBody>
          <a:bodyPr>
            <a:normAutofit fontScale="77500" lnSpcReduction="20000"/>
          </a:bodyPr>
          <a:lstStyle/>
          <a:p>
            <a:r>
              <a:rPr lang="en-IN" b="1" dirty="0" smtClean="0"/>
              <a:t>Memory </a:t>
            </a:r>
            <a:r>
              <a:rPr lang="en-IN" b="1" dirty="0" smtClean="0"/>
              <a:t>access</a:t>
            </a:r>
          </a:p>
          <a:p>
            <a:pPr>
              <a:buNone/>
            </a:pPr>
            <a:r>
              <a:rPr lang="en-IN" b="1" dirty="0" smtClean="0"/>
              <a:t>	</a:t>
            </a:r>
            <a:r>
              <a:rPr lang="en-IN" dirty="0" smtClean="0"/>
              <a:t>Divide-and-conquer </a:t>
            </a:r>
            <a:r>
              <a:rPr lang="en-IN" dirty="0" smtClean="0"/>
              <a:t>algorithms naturally tend to make efficient use of </a:t>
            </a:r>
            <a:r>
              <a:rPr lang="en-IN" dirty="0" smtClean="0">
                <a:hlinkClick r:id="rId2" tooltip="Memory cache"/>
              </a:rPr>
              <a:t>memory caches</a:t>
            </a:r>
            <a:r>
              <a:rPr lang="en-IN" dirty="0" smtClean="0"/>
              <a:t>. The reason is that once a sub-problem is small enough, it and all its sub-problems can, in principle, be solved within the cache, without accessing the slower main memory</a:t>
            </a:r>
            <a:r>
              <a:rPr lang="en-IN" dirty="0" smtClean="0"/>
              <a:t>.</a:t>
            </a:r>
          </a:p>
          <a:p>
            <a:r>
              <a:rPr lang="en-IN" b="1" dirty="0" err="1" smtClean="0"/>
              <a:t>Roundoff</a:t>
            </a:r>
            <a:r>
              <a:rPr lang="en-IN" b="1" dirty="0" smtClean="0"/>
              <a:t> </a:t>
            </a:r>
            <a:r>
              <a:rPr lang="en-IN" b="1" dirty="0" smtClean="0"/>
              <a:t>control</a:t>
            </a:r>
            <a:endParaRPr lang="en-IN" b="1" dirty="0" smtClean="0"/>
          </a:p>
          <a:p>
            <a:pPr>
              <a:buNone/>
            </a:pPr>
            <a:r>
              <a:rPr lang="en-IN" dirty="0" smtClean="0"/>
              <a:t>	In </a:t>
            </a:r>
            <a:r>
              <a:rPr lang="en-IN" dirty="0" smtClean="0"/>
              <a:t>computations with rounded arithmetic, e.g. with </a:t>
            </a:r>
            <a:r>
              <a:rPr lang="en-IN" dirty="0" smtClean="0">
                <a:hlinkClick r:id="rId3" tooltip="Floating-point"/>
              </a:rPr>
              <a:t>floating-point</a:t>
            </a:r>
            <a:r>
              <a:rPr lang="en-IN" dirty="0" smtClean="0"/>
              <a:t> numbers, a divide-and-conquer algorithm may yield more accurate results than a superficially equivalent iterative method.</a:t>
            </a:r>
          </a:p>
          <a:p>
            <a:pPr>
              <a:buNone/>
            </a:pPr>
            <a:r>
              <a:rPr lang="en-IN" dirty="0" smtClean="0"/>
              <a:t> </a:t>
            </a:r>
          </a:p>
          <a:p>
            <a:endParaRPr lang="en-IN"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MASTER THEORUM</a:t>
            </a:r>
            <a:endParaRPr lang="en-IN" dirty="0"/>
          </a:p>
        </p:txBody>
      </p:sp>
      <p:sp>
        <p:nvSpPr>
          <p:cNvPr id="3" name="Content Placeholder 2"/>
          <p:cNvSpPr>
            <a:spLocks noGrp="1"/>
          </p:cNvSpPr>
          <p:nvPr>
            <p:ph idx="1"/>
          </p:nvPr>
        </p:nvSpPr>
        <p:spPr/>
        <p:txBody>
          <a:bodyPr>
            <a:normAutofit fontScale="92500" lnSpcReduction="20000"/>
          </a:bodyPr>
          <a:lstStyle/>
          <a:p>
            <a:pPr>
              <a:buNone/>
            </a:pPr>
            <a:r>
              <a:rPr lang="en-IN" dirty="0" smtClean="0"/>
              <a:t>	In </a:t>
            </a:r>
            <a:r>
              <a:rPr lang="en-IN" dirty="0" smtClean="0"/>
              <a:t>the </a:t>
            </a:r>
            <a:r>
              <a:rPr lang="en-IN" dirty="0" smtClean="0">
                <a:hlinkClick r:id="rId2" tooltip="Analysis of algorithms"/>
              </a:rPr>
              <a:t>analysis of algorithms</a:t>
            </a:r>
            <a:r>
              <a:rPr lang="en-IN" dirty="0" smtClean="0"/>
              <a:t>, the </a:t>
            </a:r>
            <a:r>
              <a:rPr lang="en-IN" b="1" dirty="0" smtClean="0"/>
              <a:t>master theorem for divide-and-conquer recurrences</a:t>
            </a:r>
            <a:r>
              <a:rPr lang="en-IN" dirty="0" smtClean="0"/>
              <a:t> provides an </a:t>
            </a:r>
            <a:r>
              <a:rPr lang="en-IN" dirty="0" smtClean="0">
                <a:hlinkClick r:id="rId3" tooltip="Asymptotic analysis"/>
              </a:rPr>
              <a:t>asymptotic analysis</a:t>
            </a:r>
            <a:r>
              <a:rPr lang="en-IN" dirty="0" smtClean="0"/>
              <a:t> (using </a:t>
            </a:r>
            <a:r>
              <a:rPr lang="en-IN" dirty="0" smtClean="0">
                <a:hlinkClick r:id="rId4" tooltip="Big O notation"/>
              </a:rPr>
              <a:t>Big O notation</a:t>
            </a:r>
            <a:r>
              <a:rPr lang="en-IN" dirty="0" smtClean="0"/>
              <a:t>) for </a:t>
            </a:r>
            <a:r>
              <a:rPr lang="en-IN" dirty="0" smtClean="0">
                <a:hlinkClick r:id="rId5" tooltip="Recurrence relation"/>
              </a:rPr>
              <a:t>recurrence relations</a:t>
            </a:r>
            <a:r>
              <a:rPr lang="en-IN" dirty="0" smtClean="0"/>
              <a:t> of types that occur in the </a:t>
            </a:r>
            <a:r>
              <a:rPr lang="en-IN" dirty="0" smtClean="0">
                <a:hlinkClick r:id="rId2" tooltip="Analysis of algorithms"/>
              </a:rPr>
              <a:t>analysis</a:t>
            </a:r>
            <a:r>
              <a:rPr lang="en-IN" dirty="0" smtClean="0"/>
              <a:t> of many </a:t>
            </a:r>
            <a:r>
              <a:rPr lang="en-IN" dirty="0" smtClean="0">
                <a:hlinkClick r:id="rId6" tooltip="Divide and conquer algorithm"/>
              </a:rPr>
              <a:t>divide and conquer </a:t>
            </a:r>
            <a:r>
              <a:rPr lang="en-IN" dirty="0" smtClean="0">
                <a:hlinkClick r:id="rId6" tooltip="Divide and conquer algorithm"/>
              </a:rPr>
              <a:t>algorithms</a:t>
            </a:r>
            <a:endParaRPr lang="en-IN" dirty="0" smtClean="0"/>
          </a:p>
          <a:p>
            <a:r>
              <a:rPr lang="en-IN" dirty="0" smtClean="0"/>
              <a:t>The runtime of an algorithm such as the 'p' above on an input of size 'n', usually denoted {\</a:t>
            </a:r>
            <a:r>
              <a:rPr lang="en-IN" dirty="0" err="1" smtClean="0"/>
              <a:t>displaystyle</a:t>
            </a:r>
            <a:r>
              <a:rPr lang="en-IN" dirty="0" smtClean="0"/>
              <a:t> T(n)}, can be expressed by the </a:t>
            </a:r>
            <a:r>
              <a:rPr lang="en-IN" dirty="0" smtClean="0">
                <a:hlinkClick r:id="rId5" tooltip="Recurrence relation"/>
              </a:rPr>
              <a:t>recurrence relation</a:t>
            </a:r>
            <a:endParaRPr lang="en-IN" dirty="0" smtClean="0"/>
          </a:p>
          <a:p>
            <a:r>
              <a:rPr lang="en-IN" dirty="0" smtClean="0"/>
              <a:t> </a:t>
            </a:r>
            <a:r>
              <a:rPr lang="en-IN" dirty="0" smtClean="0"/>
              <a:t>T(n)=</a:t>
            </a:r>
            <a:r>
              <a:rPr lang="en-IN" dirty="0" err="1" smtClean="0"/>
              <a:t>aT</a:t>
            </a:r>
            <a:r>
              <a:rPr lang="en-IN" dirty="0" smtClean="0"/>
              <a:t>(n/b)+f(n)</a:t>
            </a:r>
            <a:endParaRPr lang="en-IN"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EXAMPLES</a:t>
            </a:r>
            <a:endParaRPr lang="en-IN" dirty="0"/>
          </a:p>
        </p:txBody>
      </p:sp>
      <p:sp>
        <p:nvSpPr>
          <p:cNvPr id="3" name="Content Placeholder 2"/>
          <p:cNvSpPr>
            <a:spLocks noGrp="1"/>
          </p:cNvSpPr>
          <p:nvPr>
            <p:ph idx="1"/>
          </p:nvPr>
        </p:nvSpPr>
        <p:spPr/>
        <p:txBody>
          <a:bodyPr>
            <a:normAutofit fontScale="77500" lnSpcReduction="20000"/>
          </a:bodyPr>
          <a:lstStyle/>
          <a:p>
            <a:pPr>
              <a:buNone/>
            </a:pPr>
            <a:endParaRPr lang="en-IN" dirty="0" smtClean="0"/>
          </a:p>
          <a:p>
            <a:r>
              <a:rPr lang="en-IN" dirty="0" smtClean="0"/>
              <a:t>The following computer algorithms are based on </a:t>
            </a:r>
            <a:r>
              <a:rPr lang="en-IN" b="1" dirty="0" smtClean="0"/>
              <a:t>divide-and-conquer</a:t>
            </a:r>
            <a:r>
              <a:rPr lang="en-IN" dirty="0" smtClean="0"/>
              <a:t> programming approach −</a:t>
            </a:r>
          </a:p>
          <a:p>
            <a:r>
              <a:rPr lang="en-IN" dirty="0" smtClean="0"/>
              <a:t>Merge Sort</a:t>
            </a:r>
          </a:p>
          <a:p>
            <a:r>
              <a:rPr lang="en-IN" dirty="0" smtClean="0"/>
              <a:t>Quick Sort</a:t>
            </a:r>
          </a:p>
          <a:p>
            <a:r>
              <a:rPr lang="en-IN" dirty="0" smtClean="0"/>
              <a:t>Binary Search</a:t>
            </a:r>
          </a:p>
          <a:p>
            <a:r>
              <a:rPr lang="en-IN" dirty="0" err="1" smtClean="0"/>
              <a:t>Strassen's</a:t>
            </a:r>
            <a:r>
              <a:rPr lang="en-IN" dirty="0" smtClean="0"/>
              <a:t> Matrix Multiplication</a:t>
            </a:r>
          </a:p>
          <a:p>
            <a:r>
              <a:rPr lang="en-IN" dirty="0" smtClean="0"/>
              <a:t>Closest pair (points)</a:t>
            </a:r>
          </a:p>
          <a:p>
            <a:r>
              <a:rPr lang="en-IN" dirty="0" smtClean="0"/>
              <a:t>There are various ways available to solve any computer problem, but the mentioned are a good example of divide and conquer approach.</a:t>
            </a:r>
          </a:p>
          <a:p>
            <a:endParaRPr lang="en-IN"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a:t>
            </a:r>
            <a:endParaRPr lang="en-IN" dirty="0"/>
          </a:p>
        </p:txBody>
      </p:sp>
      <p:sp>
        <p:nvSpPr>
          <p:cNvPr id="3" name="Content Placeholder 2"/>
          <p:cNvSpPr>
            <a:spLocks noGrp="1"/>
          </p:cNvSpPr>
          <p:nvPr>
            <p:ph idx="1"/>
          </p:nvPr>
        </p:nvSpPr>
        <p:spPr/>
        <p:txBody>
          <a:bodyPr/>
          <a:lstStyle/>
          <a:p>
            <a:pPr>
              <a:buNone/>
            </a:pPr>
            <a:r>
              <a:rPr lang="en-IN" dirty="0" smtClean="0"/>
              <a:t>	Given </a:t>
            </a:r>
            <a:r>
              <a:rPr lang="en-IN" dirty="0" smtClean="0"/>
              <a:t>number of pages in n different books and m students. The books are arranged in ascending order of number of pages. Every student is assigned to read some consecutive books. The task is to assign books in such a way that the maximum number of pages assigned to a student is minimum</a:t>
            </a:r>
            <a:endParaRPr lang="en-IN" dirty="0"/>
          </a:p>
        </p:txBody>
      </p:sp>
    </p:spTree>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1187</TotalTime>
  <Words>1192</Words>
  <Application>Microsoft Office PowerPoint</Application>
  <PresentationFormat>On-screen Show (4:3)</PresentationFormat>
  <Paragraphs>123</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Verve</vt:lpstr>
      <vt:lpstr>ALGORITHMS</vt:lpstr>
      <vt:lpstr>CONTENT-</vt:lpstr>
      <vt:lpstr> Divide and conquer</vt:lpstr>
      <vt:lpstr>Broadly, we can understand divide-and-conquer approach in a three-step process. </vt:lpstr>
      <vt:lpstr>ADANTAGES</vt:lpstr>
      <vt:lpstr>ADVANTAGES</vt:lpstr>
      <vt:lpstr>MASTER THEORUM</vt:lpstr>
      <vt:lpstr>EXAMPLES</vt:lpstr>
      <vt:lpstr>PROBLEM-</vt:lpstr>
      <vt:lpstr>Slide 10</vt:lpstr>
      <vt:lpstr>Slide 11</vt:lpstr>
      <vt:lpstr>Slide 12</vt:lpstr>
      <vt:lpstr>Slide 13</vt:lpstr>
      <vt:lpstr>BACKTRACKING</vt:lpstr>
      <vt:lpstr>BACKTRACKING</vt:lpstr>
      <vt:lpstr>Maze Puzzle Problem </vt:lpstr>
      <vt:lpstr>Backtracking Analysis of the Problem </vt:lpstr>
      <vt:lpstr>OUTPUT</vt:lpstr>
      <vt:lpstr>Slide 19</vt:lpstr>
      <vt:lpstr>Slide 20</vt:lpstr>
      <vt:lpstr>Slide 21</vt:lpstr>
      <vt:lpstr>Slide 22</vt:lpstr>
      <vt:lpstr>GREEDY ALGORITHMS</vt:lpstr>
      <vt:lpstr>ADVANTAGES AND DISADVANTAGES</vt:lpstr>
      <vt:lpstr>Fractional Knapsack Problem</vt:lpstr>
      <vt:lpstr>SOLUTION APPROACH</vt:lpstr>
      <vt:lpstr>Slide 27</vt:lpstr>
      <vt:lpstr>Slide 28</vt:lpstr>
      <vt:lpstr>Slide 29</vt:lpstr>
      <vt:lpstr>DYNAMIC PROGRAMMING</vt:lpstr>
      <vt:lpstr>PROPERTIES OF DP</vt:lpstr>
      <vt:lpstr>DYNAMIC PROGRAMMING APPROACHES</vt:lpstr>
      <vt:lpstr>PALINDROME PARTITIONING</vt:lpstr>
      <vt:lpstr>Slide 34</vt:lpstr>
      <vt:lpstr>Slide 35</vt:lpstr>
      <vt:lpstr>Slide 36</vt:lpstr>
      <vt:lpstr>Slide 37</vt:lpstr>
      <vt:lpstr>BRANCH AND BOUND</vt:lpstr>
      <vt:lpstr>JOB PROBLEM</vt:lpstr>
      <vt:lpstr>SOLUTION</vt:lpstr>
      <vt:lpstr>Slide 41</vt:lpstr>
      <vt:lpstr>Slide 42</vt:lpstr>
      <vt:lpstr>Slide 43</vt:lpstr>
      <vt:lpstr>Slide 44</vt:lpstr>
      <vt:lpstr>Slide 45</vt:lpstr>
      <vt:lpstr>Slide 46</vt:lpstr>
      <vt:lpstr>BIBLIOGRAPHY</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ALGORITHMS</dc:title>
  <dc:creator>chitarlekha40@gmail.com</dc:creator>
  <cp:lastModifiedBy>chitarlekha40@gmail.com</cp:lastModifiedBy>
  <cp:revision>36</cp:revision>
  <dcterms:created xsi:type="dcterms:W3CDTF">2020-04-14T14:39:27Z</dcterms:created>
  <dcterms:modified xsi:type="dcterms:W3CDTF">2020-04-15T10:26:49Z</dcterms:modified>
</cp:coreProperties>
</file>